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6600"/>
    <a:srgbClr val="FFCCCC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0"/>
  </p:normalViewPr>
  <p:slideViewPr>
    <p:cSldViewPr>
      <p:cViewPr>
        <p:scale>
          <a:sx n="66" d="100"/>
          <a:sy n="66" d="100"/>
        </p:scale>
        <p:origin x="-97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title>
      <c:layout>
        <c:manualLayout>
          <c:xMode val="edge"/>
          <c:yMode val="edge"/>
          <c:x val="0.68184986195718644"/>
          <c:y val="9.0856908154986149E-2"/>
        </c:manualLayout>
      </c:layout>
    </c:title>
    <c:plotArea>
      <c:layout>
        <c:manualLayout>
          <c:layoutTarget val="inner"/>
          <c:xMode val="edge"/>
          <c:yMode val="edge"/>
          <c:x val="0.49271219842604796"/>
          <c:y val="0.21556591677244144"/>
          <c:w val="0.46433996269274125"/>
          <c:h val="0.71964247498302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Primary</c:v>
                </c:pt>
                <c:pt idx="1">
                  <c:v>Secondary</c:v>
                </c:pt>
                <c:pt idx="2">
                  <c:v>Tertiary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</c:v>
                </c:pt>
                <c:pt idx="1">
                  <c:v>40</c:v>
                </c:pt>
                <c:pt idx="2">
                  <c:v>20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0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Value by Sector</a:t>
            </a:r>
          </a:p>
          <a:p>
            <a:pPr>
              <a:defRPr/>
            </a:pPr>
            <a:r>
              <a:rPr lang="en-US" dirty="0" smtClean="0"/>
              <a:t>2016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Primary</c:v>
                </c:pt>
                <c:pt idx="1">
                  <c:v>Secondary</c:v>
                </c:pt>
                <c:pt idx="2">
                  <c:v>Tertiary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</c:v>
                </c:pt>
                <c:pt idx="1">
                  <c:v>30</c:v>
                </c:pt>
                <c:pt idx="2">
                  <c:v>10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762566315122192"/>
          <c:y val="0.4680888631421905"/>
          <c:w val="0.33013196341258527"/>
          <c:h val="0.2940379073526978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Value by Sector</a:t>
            </a:r>
          </a:p>
          <a:p>
            <a:pPr>
              <a:defRPr/>
            </a:pPr>
            <a:r>
              <a:rPr lang="en-US" dirty="0" smtClean="0"/>
              <a:t>2017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Primary</c:v>
                </c:pt>
                <c:pt idx="1">
                  <c:v>Secondary</c:v>
                </c:pt>
                <c:pt idx="2">
                  <c:v>Tertiary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40</c:v>
                </c:pt>
                <c:pt idx="2">
                  <c:v>20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958564479819911"/>
          <c:y val="0.46464755621065368"/>
          <c:w val="0.31925684729592108"/>
          <c:h val="0.29272906927662573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0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Public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Country 1</c:v>
                </c:pt>
                <c:pt idx="1">
                  <c:v>Country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80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Private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Country 1</c:v>
                </c:pt>
                <c:pt idx="1">
                  <c:v>Country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60</c:v>
                </c:pt>
                <c:pt idx="1">
                  <c:v>20</c:v>
                </c:pt>
              </c:numCache>
            </c:numRef>
          </c:val>
        </c:ser>
        <c:dLbls/>
        <c:gapWidth val="75"/>
        <c:overlap val="100"/>
        <c:axId val="110853120"/>
        <c:axId val="113725824"/>
      </c:barChart>
      <c:catAx>
        <c:axId val="110853120"/>
        <c:scaling>
          <c:orientation val="minMax"/>
        </c:scaling>
        <c:axPos val="b"/>
        <c:majorTickMark val="none"/>
        <c:tickLblPos val="nextTo"/>
        <c:crossAx val="113725824"/>
        <c:crosses val="autoZero"/>
        <c:auto val="1"/>
        <c:lblAlgn val="ctr"/>
        <c:lblOffset val="100"/>
      </c:catAx>
      <c:valAx>
        <c:axId val="113725824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110853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972189744780702"/>
          <c:y val="0.44864095788298652"/>
          <c:w val="0.27027810255219303"/>
          <c:h val="0.22869615016320938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650D94-958B-45E1-83C0-3C78BCCA795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866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8180D56-7F6B-4107-83E3-DA324B4662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A6919-EAA3-4685-9A22-431A0E4C27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32CE1-1D07-4D25-B67F-C217AACD512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8EA45-B8CC-4B12-A61C-4E65F1B0A7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24539-5110-44EB-A9B9-2795D927FA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8352A-F049-43B4-9168-5D12187F8E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1A61B-F647-453F-8EF6-CD3B93690C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E493A-0F32-47FF-A33E-2F18F3983F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6179A-5B0A-4310-9BA5-01B6A24E44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35319-9D47-457A-B025-4C0BC095729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6404F-AADE-4CB7-A56A-99E7BFF0805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114048-9794-4365-815B-48DB1BCF5DA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IGCSE Business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1.2 Classification of Business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i-study.co.uk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classification </a:t>
            </a:r>
            <a:r>
              <a:rPr lang="en-US" dirty="0" smtClean="0"/>
              <a:t>is a way of grouping together firms that are similar in some way.  There are different ways to do this:</a:t>
            </a:r>
          </a:p>
          <a:p>
            <a:pPr marL="514350" indent="-514350">
              <a:buAutoNum type="arabicParenR"/>
            </a:pPr>
            <a:r>
              <a:rPr lang="en-US" dirty="0" smtClean="0"/>
              <a:t>By industry</a:t>
            </a:r>
          </a:p>
          <a:p>
            <a:pPr marL="514350" indent="-514350">
              <a:buAutoNum type="arabicParenR"/>
            </a:pPr>
            <a:r>
              <a:rPr lang="en-US" dirty="0" smtClean="0"/>
              <a:t>By size</a:t>
            </a:r>
          </a:p>
          <a:p>
            <a:pPr marL="514350" indent="-514350">
              <a:buAutoNum type="arabicParenR"/>
            </a:pPr>
            <a:r>
              <a:rPr lang="en-US" dirty="0" smtClean="0"/>
              <a:t>By value</a:t>
            </a:r>
          </a:p>
          <a:p>
            <a:pPr marL="514350" indent="-514350">
              <a:buAutoNum type="arabicParenR"/>
            </a:pPr>
            <a:r>
              <a:rPr lang="en-US" dirty="0" smtClean="0"/>
              <a:t>By sector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pic>
        <p:nvPicPr>
          <p:cNvPr id="1026" name="Picture 2" descr="http://i-study.co.uk/IBBusiness/Images%20and%20Illustrator/stagesofproduction.jpg"/>
          <p:cNvPicPr>
            <a:picLocks noChangeAspect="1" noChangeArrowheads="1"/>
          </p:cNvPicPr>
          <p:nvPr/>
        </p:nvPicPr>
        <p:blipFill>
          <a:blip r:embed="rId2" cstate="print"/>
          <a:srcRect r="25552"/>
          <a:stretch>
            <a:fillRect/>
          </a:stretch>
        </p:blipFill>
        <p:spPr bwMode="auto">
          <a:xfrm>
            <a:off x="611560" y="1556792"/>
            <a:ext cx="7920880" cy="43529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611560" y="1484784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Primary Sector</a:t>
            </a:r>
          </a:p>
          <a:p>
            <a:pPr>
              <a:buNone/>
            </a:pPr>
            <a:r>
              <a:rPr lang="en-US" sz="2000" i="1" dirty="0" smtClean="0"/>
              <a:t>Resource extraction</a:t>
            </a:r>
            <a:endParaRPr lang="en-US" sz="2000" i="1" dirty="0" smtClean="0"/>
          </a:p>
          <a:p>
            <a:r>
              <a:rPr lang="en-US" b="1" dirty="0" smtClean="0"/>
              <a:t>Secondary Sector</a:t>
            </a:r>
          </a:p>
          <a:p>
            <a:pPr>
              <a:buNone/>
            </a:pPr>
            <a:r>
              <a:rPr lang="en-US" sz="2200" i="1" dirty="0" smtClean="0"/>
              <a:t>Manufacturing / processing</a:t>
            </a:r>
            <a:endParaRPr lang="en-US" sz="2200" dirty="0" smtClean="0"/>
          </a:p>
          <a:p>
            <a:r>
              <a:rPr lang="en-US" b="1" dirty="0" smtClean="0"/>
              <a:t>Tertiary Sector</a:t>
            </a:r>
          </a:p>
          <a:p>
            <a:pPr>
              <a:buNone/>
            </a:pPr>
            <a:r>
              <a:rPr lang="en-US" sz="2200" i="1" dirty="0" smtClean="0"/>
              <a:t>Services and retail</a:t>
            </a:r>
            <a:endParaRPr lang="en-US" sz="22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Sectors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772816"/>
          <a:ext cx="461885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graphicFrame>
        <p:nvGraphicFramePr>
          <p:cNvPr id="6" name="Chart 5"/>
          <p:cNvGraphicFramePr/>
          <p:nvPr/>
        </p:nvGraphicFramePr>
        <p:xfrm>
          <a:off x="4139952" y="1772816"/>
          <a:ext cx="4776192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show value / growth areas</a:t>
            </a:r>
          </a:p>
          <a:p>
            <a:r>
              <a:rPr lang="en-US" dirty="0" smtClean="0"/>
              <a:t>To show employment statistics</a:t>
            </a:r>
          </a:p>
          <a:p>
            <a:r>
              <a:rPr lang="en-US" dirty="0" smtClean="0"/>
              <a:t>To show scale of </a:t>
            </a:r>
            <a:r>
              <a:rPr lang="en-US" dirty="0" err="1" smtClean="0"/>
              <a:t>industrialisation</a:t>
            </a:r>
            <a:r>
              <a:rPr lang="en-US" dirty="0" smtClean="0"/>
              <a:t> and development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pic>
        <p:nvPicPr>
          <p:cNvPr id="17411" name="Picture 3" descr="C:\Users\Michael\Documents\My Documents\BUSINESS\e-books\weaving.jpg"/>
          <p:cNvPicPr>
            <a:picLocks noChangeAspect="1" noChangeArrowheads="1"/>
          </p:cNvPicPr>
          <p:nvPr/>
        </p:nvPicPr>
        <p:blipFill>
          <a:blip r:embed="rId2" cstate="print"/>
          <a:srcRect t="33511"/>
          <a:stretch>
            <a:fillRect/>
          </a:stretch>
        </p:blipFill>
        <p:spPr bwMode="auto">
          <a:xfrm>
            <a:off x="1115616" y="3933056"/>
            <a:ext cx="6858000" cy="25649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Economies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well as happening in different sectors, business can occur in different </a:t>
            </a:r>
            <a:r>
              <a:rPr lang="en-US" b="1" dirty="0" smtClean="0"/>
              <a:t>economies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Command</a:t>
            </a:r>
            <a:r>
              <a:rPr lang="en-US" dirty="0" smtClean="0"/>
              <a:t>  - where the </a:t>
            </a:r>
            <a:r>
              <a:rPr lang="en-US" b="1" dirty="0" smtClean="0"/>
              <a:t>government </a:t>
            </a:r>
            <a:r>
              <a:rPr lang="en-US" dirty="0" smtClean="0"/>
              <a:t>owns all firms (known as the </a:t>
            </a:r>
            <a:r>
              <a:rPr lang="en-US" b="1" dirty="0" smtClean="0"/>
              <a:t>public sector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Free Market </a:t>
            </a:r>
            <a:r>
              <a:rPr lang="en-US" dirty="0" smtClean="0"/>
              <a:t>– where there is no government but firms are owned </a:t>
            </a:r>
            <a:r>
              <a:rPr lang="en-US" b="1" dirty="0" smtClean="0"/>
              <a:t>privately</a:t>
            </a:r>
          </a:p>
          <a:p>
            <a:pPr lvl="1"/>
            <a:r>
              <a:rPr lang="en-US" b="1" dirty="0" smtClean="0"/>
              <a:t>Mixed</a:t>
            </a:r>
            <a:r>
              <a:rPr lang="en-US" dirty="0" smtClean="0"/>
              <a:t> – an economy with private and public sectors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Economies</a:t>
            </a:r>
            <a:endParaRPr lang="en-US" dirty="0"/>
          </a:p>
        </p:txBody>
      </p:sp>
      <p:pic>
        <p:nvPicPr>
          <p:cNvPr id="5" name="Content Placeholder 4" descr="publicandprivatesecto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72816"/>
            <a:ext cx="7914705" cy="427518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sizes of 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	Privatization: </a:t>
            </a:r>
            <a:r>
              <a:rPr lang="en-US" sz="2200" dirty="0" smtClean="0"/>
              <a:t>the selling of public sector </a:t>
            </a:r>
            <a:r>
              <a:rPr lang="en-US" sz="2200" dirty="0" err="1" smtClean="0"/>
              <a:t>organisations</a:t>
            </a:r>
            <a:r>
              <a:rPr lang="en-US" sz="2200" dirty="0" smtClean="0"/>
              <a:t> to the highest private bidder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Private sector</a:t>
            </a:r>
          </a:p>
          <a:p>
            <a:pPr lvl="1"/>
            <a:r>
              <a:rPr lang="en-US" sz="2200" dirty="0" smtClean="0"/>
              <a:t>Profit is a motivator</a:t>
            </a:r>
          </a:p>
          <a:p>
            <a:pPr lvl="1"/>
            <a:r>
              <a:rPr lang="en-US" sz="2200" dirty="0" smtClean="0"/>
              <a:t>Provides government with tax</a:t>
            </a:r>
          </a:p>
          <a:p>
            <a:r>
              <a:rPr lang="en-US" dirty="0" smtClean="0"/>
              <a:t>Public Sector</a:t>
            </a:r>
          </a:p>
          <a:p>
            <a:pPr lvl="1"/>
            <a:r>
              <a:rPr lang="en-US" sz="2200" dirty="0" smtClean="0"/>
              <a:t>Can provide a lot of employment</a:t>
            </a:r>
          </a:p>
          <a:p>
            <a:pPr lvl="1"/>
            <a:r>
              <a:rPr lang="en-US" sz="2200" dirty="0" smtClean="0"/>
              <a:t>Useful for dangerous industries</a:t>
            </a:r>
          </a:p>
          <a:p>
            <a:pPr lvl="1"/>
            <a:r>
              <a:rPr lang="en-US" sz="2200" dirty="0" smtClean="0"/>
              <a:t>Very expensive and often inefficient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graphicFrame>
        <p:nvGraphicFramePr>
          <p:cNvPr id="5" name="Chart 4"/>
          <p:cNvGraphicFramePr/>
          <p:nvPr/>
        </p:nvGraphicFramePr>
        <p:xfrm>
          <a:off x="5148064" y="2492896"/>
          <a:ext cx="399593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Koi design template">
  <a:themeElements>
    <a:clrScheme name="Koi design template 1">
      <a:dk1>
        <a:srgbClr val="272776"/>
      </a:dk1>
      <a:lt1>
        <a:srgbClr val="F3F1E4"/>
      </a:lt1>
      <a:dk2>
        <a:srgbClr val="272776"/>
      </a:dk2>
      <a:lt2>
        <a:srgbClr val="808080"/>
      </a:lt2>
      <a:accent1>
        <a:srgbClr val="99CCFF"/>
      </a:accent1>
      <a:accent2>
        <a:srgbClr val="CCCCFF"/>
      </a:accent2>
      <a:accent3>
        <a:srgbClr val="F8F7EF"/>
      </a:accent3>
      <a:accent4>
        <a:srgbClr val="202064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Koi design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i design template 1">
        <a:dk1>
          <a:srgbClr val="272776"/>
        </a:dk1>
        <a:lt1>
          <a:srgbClr val="F3F1E4"/>
        </a:lt1>
        <a:dk2>
          <a:srgbClr val="27277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8F7EF"/>
        </a:accent3>
        <a:accent4>
          <a:srgbClr val="202064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i design template 2">
        <a:dk1>
          <a:srgbClr val="272776"/>
        </a:dk1>
        <a:lt1>
          <a:srgbClr val="F3F1E4"/>
        </a:lt1>
        <a:dk2>
          <a:srgbClr val="272776"/>
        </a:dk2>
        <a:lt2>
          <a:srgbClr val="777777"/>
        </a:lt2>
        <a:accent1>
          <a:srgbClr val="B8CFFB"/>
        </a:accent1>
        <a:accent2>
          <a:srgbClr val="DF8F74"/>
        </a:accent2>
        <a:accent3>
          <a:srgbClr val="F8F7EF"/>
        </a:accent3>
        <a:accent4>
          <a:srgbClr val="202064"/>
        </a:accent4>
        <a:accent5>
          <a:srgbClr val="D8E4FD"/>
        </a:accent5>
        <a:accent6>
          <a:srgbClr val="CA8168"/>
        </a:accent6>
        <a:hlink>
          <a:srgbClr val="7F97C2"/>
        </a:hlink>
        <a:folHlink>
          <a:srgbClr val="8BB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17223</TotalTime>
  <Words>159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Koi design template</vt:lpstr>
      <vt:lpstr>IGCSE Business Studies</vt:lpstr>
      <vt:lpstr>Business Classification</vt:lpstr>
      <vt:lpstr>Business Sectors</vt:lpstr>
      <vt:lpstr>Industrial Sectors</vt:lpstr>
      <vt:lpstr>Industrial Sectors</vt:lpstr>
      <vt:lpstr>Importance of Sectors</vt:lpstr>
      <vt:lpstr>Types of Economies</vt:lpstr>
      <vt:lpstr>Mixed Economies</vt:lpstr>
      <vt:lpstr>Changing sizes of sectors</vt:lpstr>
    </vt:vector>
  </TitlesOfParts>
  <Company>Boldon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Equations</dc:title>
  <dc:creator>Boldon School User</dc:creator>
  <cp:lastModifiedBy>Michael</cp:lastModifiedBy>
  <cp:revision>363</cp:revision>
  <dcterms:created xsi:type="dcterms:W3CDTF">2007-02-28T08:15:18Z</dcterms:created>
  <dcterms:modified xsi:type="dcterms:W3CDTF">2015-09-16T15:27:14Z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TC100690421033</vt:lpwstr>
  </property>
</Properties>
</file>