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7" r:id="rId5"/>
    <p:sldId id="269" r:id="rId6"/>
    <p:sldId id="268" r:id="rId7"/>
    <p:sldId id="257" r:id="rId8"/>
    <p:sldId id="259" r:id="rId9"/>
    <p:sldId id="261" r:id="rId10"/>
    <p:sldId id="262" r:id="rId11"/>
    <p:sldId id="264" r:id="rId12"/>
    <p:sldId id="263" r:id="rId13"/>
    <p:sldId id="265" r:id="rId14"/>
    <p:sldId id="270" r:id="rId15"/>
    <p:sldId id="266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5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00"/>
    <a:srgbClr val="FFCCCC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66" d="100"/>
          <a:sy n="66" d="100"/>
        </p:scale>
        <p:origin x="-9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CF9F9-F9A4-423A-8144-476D48561405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538CC4B-5494-4A05-82F1-CCF2DBEEB983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10000"/>
                </a:schemeClr>
              </a:solidFill>
            </a:rPr>
            <a:t>Other aims</a:t>
          </a:r>
          <a:endParaRPr lang="en-US" b="1" dirty="0">
            <a:solidFill>
              <a:schemeClr val="bg1">
                <a:lumMod val="10000"/>
              </a:schemeClr>
            </a:solidFill>
          </a:endParaRPr>
        </a:p>
      </dgm:t>
    </dgm:pt>
    <dgm:pt modelId="{5092C054-C973-4281-9CD1-C286A6726C84}" type="parTrans" cxnId="{2CC024B6-3E87-47DC-B6A3-17E823D8581E}">
      <dgm:prSet/>
      <dgm:spPr/>
      <dgm:t>
        <a:bodyPr/>
        <a:lstStyle/>
        <a:p>
          <a:endParaRPr lang="en-US"/>
        </a:p>
      </dgm:t>
    </dgm:pt>
    <dgm:pt modelId="{6AD45642-946C-459F-B95D-75DF02FCBF30}" type="sibTrans" cxnId="{2CC024B6-3E87-47DC-B6A3-17E823D8581E}">
      <dgm:prSet/>
      <dgm:spPr/>
      <dgm:t>
        <a:bodyPr/>
        <a:lstStyle/>
        <a:p>
          <a:endParaRPr lang="en-US"/>
        </a:p>
      </dgm:t>
    </dgm:pt>
    <dgm:pt modelId="{9B7AE3A1-0BF3-4932-ACED-A8D92985487E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Charity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51F47212-16DC-44CF-BAE8-34C3E7A5FFBC}" type="parTrans" cxnId="{55DE2FE4-3A6F-49C4-9928-B0BD7F68F00F}">
      <dgm:prSet/>
      <dgm:spPr/>
      <dgm:t>
        <a:bodyPr/>
        <a:lstStyle/>
        <a:p>
          <a:endParaRPr lang="en-US"/>
        </a:p>
      </dgm:t>
    </dgm:pt>
    <dgm:pt modelId="{BA818A16-D1FF-4C99-9FC6-D01DEDBBF034}" type="sibTrans" cxnId="{55DE2FE4-3A6F-49C4-9928-B0BD7F68F00F}">
      <dgm:prSet/>
      <dgm:spPr/>
      <dgm:t>
        <a:bodyPr/>
        <a:lstStyle/>
        <a:p>
          <a:endParaRPr lang="en-US"/>
        </a:p>
      </dgm:t>
    </dgm:pt>
    <dgm:pt modelId="{C116F41E-C89A-41A1-A0BC-1F6CA5DBE930}">
      <dgm:prSet phldrT="[Text]"/>
      <dgm:spPr/>
      <dgm:t>
        <a:bodyPr/>
        <a:lstStyle/>
        <a:p>
          <a:r>
            <a:rPr lang="en-US" dirty="0" smtClean="0"/>
            <a:t>Revenue</a:t>
          </a:r>
          <a:endParaRPr lang="en-US" dirty="0"/>
        </a:p>
      </dgm:t>
    </dgm:pt>
    <dgm:pt modelId="{FE129C37-2B4B-4DDF-BA38-90969F3249C0}" type="parTrans" cxnId="{F733D5A2-5B57-4D7D-B889-C404A3C3A9C8}">
      <dgm:prSet/>
      <dgm:spPr/>
      <dgm:t>
        <a:bodyPr/>
        <a:lstStyle/>
        <a:p>
          <a:endParaRPr lang="en-US"/>
        </a:p>
      </dgm:t>
    </dgm:pt>
    <dgm:pt modelId="{FBE24051-88B2-4283-8CE0-2ACD2E58AE69}" type="sibTrans" cxnId="{F733D5A2-5B57-4D7D-B889-C404A3C3A9C8}">
      <dgm:prSet/>
      <dgm:spPr/>
      <dgm:t>
        <a:bodyPr/>
        <a:lstStyle/>
        <a:p>
          <a:endParaRPr lang="en-US"/>
        </a:p>
      </dgm:t>
    </dgm:pt>
    <dgm:pt modelId="{CD536299-E3E5-4FE4-A6F2-B2C7C96A12D1}">
      <dgm:prSet phldrT="[Text]"/>
      <dgm:spPr/>
      <dgm:t>
        <a:bodyPr/>
        <a:lstStyle/>
        <a:p>
          <a:r>
            <a:rPr lang="en-US" dirty="0" smtClean="0"/>
            <a:t>Growth</a:t>
          </a:r>
          <a:endParaRPr lang="en-US" dirty="0"/>
        </a:p>
      </dgm:t>
    </dgm:pt>
    <dgm:pt modelId="{FD7F5E01-B0B7-4EC6-A27A-69C4398A5688}" type="parTrans" cxnId="{939B874B-4F1D-465D-899C-E5A5D0878D40}">
      <dgm:prSet/>
      <dgm:spPr/>
      <dgm:t>
        <a:bodyPr/>
        <a:lstStyle/>
        <a:p>
          <a:endParaRPr lang="en-US"/>
        </a:p>
      </dgm:t>
    </dgm:pt>
    <dgm:pt modelId="{FDFF6470-6315-45D7-9AE7-A309137831E9}" type="sibTrans" cxnId="{939B874B-4F1D-465D-899C-E5A5D0878D40}">
      <dgm:prSet/>
      <dgm:spPr/>
      <dgm:t>
        <a:bodyPr/>
        <a:lstStyle/>
        <a:p>
          <a:endParaRPr lang="en-US"/>
        </a:p>
      </dgm:t>
    </dgm:pt>
    <dgm:pt modelId="{D48D94CE-B3AC-48A7-8420-C61B8D355F67}" type="pres">
      <dgm:prSet presAssocID="{3D0CF9F9-F9A4-423A-8144-476D485614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2576B-550B-4AEB-8688-444085ABA1C6}" type="pres">
      <dgm:prSet presAssocID="{B538CC4B-5494-4A05-82F1-CCF2DBEEB983}" presName="centerShape" presStyleLbl="node0" presStyleIdx="0" presStyleCnt="1"/>
      <dgm:spPr/>
      <dgm:t>
        <a:bodyPr/>
        <a:lstStyle/>
        <a:p>
          <a:endParaRPr lang="en-US"/>
        </a:p>
      </dgm:t>
    </dgm:pt>
    <dgm:pt modelId="{89C711C5-FBBF-4E87-9EE7-BF71A538EB79}" type="pres">
      <dgm:prSet presAssocID="{51F47212-16DC-44CF-BAE8-34C3E7A5FFBC}" presName="parTrans" presStyleLbl="sibTrans2D1" presStyleIdx="0" presStyleCnt="3"/>
      <dgm:spPr/>
      <dgm:t>
        <a:bodyPr/>
        <a:lstStyle/>
        <a:p>
          <a:endParaRPr lang="en-US"/>
        </a:p>
      </dgm:t>
    </dgm:pt>
    <dgm:pt modelId="{0A1CEE1E-550C-4DFC-8FE8-351D12A2767C}" type="pres">
      <dgm:prSet presAssocID="{51F47212-16DC-44CF-BAE8-34C3E7A5FFB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F409E23-DBC3-4007-9E9F-80C5E71382F6}" type="pres">
      <dgm:prSet presAssocID="{9B7AE3A1-0BF3-4932-ACED-A8D9298548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1BD87-AAE5-4B3C-A84C-534BF6C0D965}" type="pres">
      <dgm:prSet presAssocID="{FE129C37-2B4B-4DDF-BA38-90969F3249C0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E6B154E-3DE9-4D98-929D-E3E71723A494}" type="pres">
      <dgm:prSet presAssocID="{FE129C37-2B4B-4DDF-BA38-90969F3249C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2FD41FE-5F07-4F9D-A7AC-B1BB63BBBEB7}" type="pres">
      <dgm:prSet presAssocID="{C116F41E-C89A-41A1-A0BC-1F6CA5DBE9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9A312-936C-4CA1-861E-888DA5ABB04E}" type="pres">
      <dgm:prSet presAssocID="{FD7F5E01-B0B7-4EC6-A27A-69C4398A5688}" presName="parTrans" presStyleLbl="sibTrans2D1" presStyleIdx="2" presStyleCnt="3"/>
      <dgm:spPr/>
      <dgm:t>
        <a:bodyPr/>
        <a:lstStyle/>
        <a:p>
          <a:endParaRPr lang="en-US"/>
        </a:p>
      </dgm:t>
    </dgm:pt>
    <dgm:pt modelId="{352A0C8A-DD65-453F-998F-D45F22D1D70F}" type="pres">
      <dgm:prSet presAssocID="{FD7F5E01-B0B7-4EC6-A27A-69C4398A568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406D943-0A03-4E44-8DA4-DD58FA6C5FB4}" type="pres">
      <dgm:prSet presAssocID="{CD536299-E3E5-4FE4-A6F2-B2C7C96A12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0B5D45-4FEF-40BD-9C5F-5E3530133C82}" type="presOf" srcId="{FE129C37-2B4B-4DDF-BA38-90969F3249C0}" destId="{F711BD87-AAE5-4B3C-A84C-534BF6C0D965}" srcOrd="0" destOrd="0" presId="urn:microsoft.com/office/officeart/2005/8/layout/radial5"/>
    <dgm:cxn modelId="{939B874B-4F1D-465D-899C-E5A5D0878D40}" srcId="{B538CC4B-5494-4A05-82F1-CCF2DBEEB983}" destId="{CD536299-E3E5-4FE4-A6F2-B2C7C96A12D1}" srcOrd="2" destOrd="0" parTransId="{FD7F5E01-B0B7-4EC6-A27A-69C4398A5688}" sibTransId="{FDFF6470-6315-45D7-9AE7-A309137831E9}"/>
    <dgm:cxn modelId="{26CD7A45-6951-47D1-BED4-E9709609C391}" type="presOf" srcId="{51F47212-16DC-44CF-BAE8-34C3E7A5FFBC}" destId="{89C711C5-FBBF-4E87-9EE7-BF71A538EB79}" srcOrd="0" destOrd="0" presId="urn:microsoft.com/office/officeart/2005/8/layout/radial5"/>
    <dgm:cxn modelId="{084B2AF9-BC97-41B3-A740-55AE3641270D}" type="presOf" srcId="{C116F41E-C89A-41A1-A0BC-1F6CA5DBE930}" destId="{22FD41FE-5F07-4F9D-A7AC-B1BB63BBBEB7}" srcOrd="0" destOrd="0" presId="urn:microsoft.com/office/officeart/2005/8/layout/radial5"/>
    <dgm:cxn modelId="{DC818FA9-05BA-4FB5-891E-08915E8D2415}" type="presOf" srcId="{9B7AE3A1-0BF3-4932-ACED-A8D92985487E}" destId="{DF409E23-DBC3-4007-9E9F-80C5E71382F6}" srcOrd="0" destOrd="0" presId="urn:microsoft.com/office/officeart/2005/8/layout/radial5"/>
    <dgm:cxn modelId="{10BCBF0A-77DC-483A-B77E-47DD7DD248FF}" type="presOf" srcId="{B538CC4B-5494-4A05-82F1-CCF2DBEEB983}" destId="{2C82576B-550B-4AEB-8688-444085ABA1C6}" srcOrd="0" destOrd="0" presId="urn:microsoft.com/office/officeart/2005/8/layout/radial5"/>
    <dgm:cxn modelId="{EA42DBA1-AFF1-49DC-91E3-D0F5D79B69F4}" type="presOf" srcId="{51F47212-16DC-44CF-BAE8-34C3E7A5FFBC}" destId="{0A1CEE1E-550C-4DFC-8FE8-351D12A2767C}" srcOrd="1" destOrd="0" presId="urn:microsoft.com/office/officeart/2005/8/layout/radial5"/>
    <dgm:cxn modelId="{55DE2FE4-3A6F-49C4-9928-B0BD7F68F00F}" srcId="{B538CC4B-5494-4A05-82F1-CCF2DBEEB983}" destId="{9B7AE3A1-0BF3-4932-ACED-A8D92985487E}" srcOrd="0" destOrd="0" parTransId="{51F47212-16DC-44CF-BAE8-34C3E7A5FFBC}" sibTransId="{BA818A16-D1FF-4C99-9FC6-D01DEDBBF034}"/>
    <dgm:cxn modelId="{2CC024B6-3E87-47DC-B6A3-17E823D8581E}" srcId="{3D0CF9F9-F9A4-423A-8144-476D48561405}" destId="{B538CC4B-5494-4A05-82F1-CCF2DBEEB983}" srcOrd="0" destOrd="0" parTransId="{5092C054-C973-4281-9CD1-C286A6726C84}" sibTransId="{6AD45642-946C-459F-B95D-75DF02FCBF30}"/>
    <dgm:cxn modelId="{F733D5A2-5B57-4D7D-B889-C404A3C3A9C8}" srcId="{B538CC4B-5494-4A05-82F1-CCF2DBEEB983}" destId="{C116F41E-C89A-41A1-A0BC-1F6CA5DBE930}" srcOrd="1" destOrd="0" parTransId="{FE129C37-2B4B-4DDF-BA38-90969F3249C0}" sibTransId="{FBE24051-88B2-4283-8CE0-2ACD2E58AE69}"/>
    <dgm:cxn modelId="{E0261C23-2CD8-4FDF-8528-90A3429F981D}" type="presOf" srcId="{FD7F5E01-B0B7-4EC6-A27A-69C4398A5688}" destId="{5929A312-936C-4CA1-861E-888DA5ABB04E}" srcOrd="0" destOrd="0" presId="urn:microsoft.com/office/officeart/2005/8/layout/radial5"/>
    <dgm:cxn modelId="{EBD5D732-4D23-46A6-8750-310E78791CB9}" type="presOf" srcId="{CD536299-E3E5-4FE4-A6F2-B2C7C96A12D1}" destId="{7406D943-0A03-4E44-8DA4-DD58FA6C5FB4}" srcOrd="0" destOrd="0" presId="urn:microsoft.com/office/officeart/2005/8/layout/radial5"/>
    <dgm:cxn modelId="{417ED815-A35A-4172-8A7F-EE23A77B352E}" type="presOf" srcId="{3D0CF9F9-F9A4-423A-8144-476D48561405}" destId="{D48D94CE-B3AC-48A7-8420-C61B8D355F67}" srcOrd="0" destOrd="0" presId="urn:microsoft.com/office/officeart/2005/8/layout/radial5"/>
    <dgm:cxn modelId="{3637F4FC-A941-49FA-8E1F-D5BA1D4AFE92}" type="presOf" srcId="{FE129C37-2B4B-4DDF-BA38-90969F3249C0}" destId="{6E6B154E-3DE9-4D98-929D-E3E71723A494}" srcOrd="1" destOrd="0" presId="urn:microsoft.com/office/officeart/2005/8/layout/radial5"/>
    <dgm:cxn modelId="{163550E3-4351-4CC1-A73B-13072AAFE49A}" type="presOf" srcId="{FD7F5E01-B0B7-4EC6-A27A-69C4398A5688}" destId="{352A0C8A-DD65-453F-998F-D45F22D1D70F}" srcOrd="1" destOrd="0" presId="urn:microsoft.com/office/officeart/2005/8/layout/radial5"/>
    <dgm:cxn modelId="{0E8D97B6-2B2E-4C99-86D7-32EA5E4461EC}" type="presParOf" srcId="{D48D94CE-B3AC-48A7-8420-C61B8D355F67}" destId="{2C82576B-550B-4AEB-8688-444085ABA1C6}" srcOrd="0" destOrd="0" presId="urn:microsoft.com/office/officeart/2005/8/layout/radial5"/>
    <dgm:cxn modelId="{5F36CF9B-3770-4970-AAC3-3EE8007AD442}" type="presParOf" srcId="{D48D94CE-B3AC-48A7-8420-C61B8D355F67}" destId="{89C711C5-FBBF-4E87-9EE7-BF71A538EB79}" srcOrd="1" destOrd="0" presId="urn:microsoft.com/office/officeart/2005/8/layout/radial5"/>
    <dgm:cxn modelId="{D2B0ADE8-F2F6-4C65-8034-789A7AAAB157}" type="presParOf" srcId="{89C711C5-FBBF-4E87-9EE7-BF71A538EB79}" destId="{0A1CEE1E-550C-4DFC-8FE8-351D12A2767C}" srcOrd="0" destOrd="0" presId="urn:microsoft.com/office/officeart/2005/8/layout/radial5"/>
    <dgm:cxn modelId="{DD92285F-3D13-47E7-9C34-65793079424E}" type="presParOf" srcId="{D48D94CE-B3AC-48A7-8420-C61B8D355F67}" destId="{DF409E23-DBC3-4007-9E9F-80C5E71382F6}" srcOrd="2" destOrd="0" presId="urn:microsoft.com/office/officeart/2005/8/layout/radial5"/>
    <dgm:cxn modelId="{46DAA9FC-2F57-4D4D-A4E7-0A56F78FC27D}" type="presParOf" srcId="{D48D94CE-B3AC-48A7-8420-C61B8D355F67}" destId="{F711BD87-AAE5-4B3C-A84C-534BF6C0D965}" srcOrd="3" destOrd="0" presId="urn:microsoft.com/office/officeart/2005/8/layout/radial5"/>
    <dgm:cxn modelId="{236C4038-524D-441C-838C-99181D4298CB}" type="presParOf" srcId="{F711BD87-AAE5-4B3C-A84C-534BF6C0D965}" destId="{6E6B154E-3DE9-4D98-929D-E3E71723A494}" srcOrd="0" destOrd="0" presId="urn:microsoft.com/office/officeart/2005/8/layout/radial5"/>
    <dgm:cxn modelId="{273F8F28-A2C0-4EF9-A70E-B4BD40CFB85B}" type="presParOf" srcId="{D48D94CE-B3AC-48A7-8420-C61B8D355F67}" destId="{22FD41FE-5F07-4F9D-A7AC-B1BB63BBBEB7}" srcOrd="4" destOrd="0" presId="urn:microsoft.com/office/officeart/2005/8/layout/radial5"/>
    <dgm:cxn modelId="{B3300ED8-0333-414C-86CD-2DFD48E74BC0}" type="presParOf" srcId="{D48D94CE-B3AC-48A7-8420-C61B8D355F67}" destId="{5929A312-936C-4CA1-861E-888DA5ABB04E}" srcOrd="5" destOrd="0" presId="urn:microsoft.com/office/officeart/2005/8/layout/radial5"/>
    <dgm:cxn modelId="{E5425F3E-5332-45D7-92BF-1405BE40FFE5}" type="presParOf" srcId="{5929A312-936C-4CA1-861E-888DA5ABB04E}" destId="{352A0C8A-DD65-453F-998F-D45F22D1D70F}" srcOrd="0" destOrd="0" presId="urn:microsoft.com/office/officeart/2005/8/layout/radial5"/>
    <dgm:cxn modelId="{2C682BF4-EFA4-43A2-86D8-10353A221078}" type="presParOf" srcId="{D48D94CE-B3AC-48A7-8420-C61B8D355F67}" destId="{7406D943-0A03-4E44-8DA4-DD58FA6C5FB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2576B-550B-4AEB-8688-444085ABA1C6}">
      <dsp:nvSpPr>
        <dsp:cNvPr id="0" name=""/>
        <dsp:cNvSpPr/>
      </dsp:nvSpPr>
      <dsp:spPr>
        <a:xfrm>
          <a:off x="2393156" y="1835358"/>
          <a:ext cx="1309687" cy="1309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>
                  <a:lumMod val="10000"/>
                </a:schemeClr>
              </a:solidFill>
            </a:rPr>
            <a:t>Other aims</a:t>
          </a:r>
          <a:endParaRPr lang="en-US" sz="25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393156" y="1835358"/>
        <a:ext cx="1309687" cy="1309687"/>
      </dsp:txXfrm>
    </dsp:sp>
    <dsp:sp modelId="{89C711C5-FBBF-4E87-9EE7-BF71A538EB79}">
      <dsp:nvSpPr>
        <dsp:cNvPr id="0" name=""/>
        <dsp:cNvSpPr/>
      </dsp:nvSpPr>
      <dsp:spPr>
        <a:xfrm rot="16200000">
          <a:off x="2909372" y="1358997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6200000">
        <a:off x="2909372" y="1358997"/>
        <a:ext cx="277254" cy="445293"/>
      </dsp:txXfrm>
    </dsp:sp>
    <dsp:sp modelId="{DF409E23-DBC3-4007-9E9F-80C5E71382F6}">
      <dsp:nvSpPr>
        <dsp:cNvPr id="0" name=""/>
        <dsp:cNvSpPr/>
      </dsp:nvSpPr>
      <dsp:spPr>
        <a:xfrm>
          <a:off x="2393156" y="2548"/>
          <a:ext cx="1309687" cy="1309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>
                  <a:lumMod val="10000"/>
                </a:schemeClr>
              </a:solidFill>
            </a:rPr>
            <a:t>Charity</a:t>
          </a: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2393156" y="2548"/>
        <a:ext cx="1309687" cy="1309687"/>
      </dsp:txXfrm>
    </dsp:sp>
    <dsp:sp modelId="{F711BD87-AAE5-4B3C-A84C-534BF6C0D965}">
      <dsp:nvSpPr>
        <dsp:cNvPr id="0" name=""/>
        <dsp:cNvSpPr/>
      </dsp:nvSpPr>
      <dsp:spPr>
        <a:xfrm rot="1800000">
          <a:off x="3696206" y="2721834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00118"/>
            <a:satOff val="6194"/>
            <a:lumOff val="-3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800000">
        <a:off x="3696206" y="2721834"/>
        <a:ext cx="277254" cy="445293"/>
      </dsp:txXfrm>
    </dsp:sp>
    <dsp:sp modelId="{22FD41FE-5F07-4F9D-A7AC-B1BB63BBBEB7}">
      <dsp:nvSpPr>
        <dsp:cNvPr id="0" name=""/>
        <dsp:cNvSpPr/>
      </dsp:nvSpPr>
      <dsp:spPr>
        <a:xfrm>
          <a:off x="3980416" y="2751763"/>
          <a:ext cx="1309687" cy="1309687"/>
        </a:xfrm>
        <a:prstGeom prst="ellipse">
          <a:avLst/>
        </a:prstGeom>
        <a:solidFill>
          <a:schemeClr val="accent3">
            <a:hueOff val="5600118"/>
            <a:satOff val="6194"/>
            <a:lumOff val="-348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Revenue</a:t>
          </a:r>
          <a:endParaRPr lang="en-US" sz="1600" kern="1200" dirty="0"/>
        </a:p>
      </dsp:txBody>
      <dsp:txXfrm>
        <a:off x="3980416" y="2751763"/>
        <a:ext cx="1309687" cy="1309687"/>
      </dsp:txXfrm>
    </dsp:sp>
    <dsp:sp modelId="{5929A312-936C-4CA1-861E-888DA5ABB04E}">
      <dsp:nvSpPr>
        <dsp:cNvPr id="0" name=""/>
        <dsp:cNvSpPr/>
      </dsp:nvSpPr>
      <dsp:spPr>
        <a:xfrm rot="9000000">
          <a:off x="2122538" y="2721834"/>
          <a:ext cx="277254" cy="44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00236"/>
            <a:satOff val="12388"/>
            <a:lumOff val="-6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9000000">
        <a:off x="2122538" y="2721834"/>
        <a:ext cx="277254" cy="445293"/>
      </dsp:txXfrm>
    </dsp:sp>
    <dsp:sp modelId="{7406D943-0A03-4E44-8DA4-DD58FA6C5FB4}">
      <dsp:nvSpPr>
        <dsp:cNvPr id="0" name=""/>
        <dsp:cNvSpPr/>
      </dsp:nvSpPr>
      <dsp:spPr>
        <a:xfrm>
          <a:off x="805896" y="2751763"/>
          <a:ext cx="1309687" cy="1309687"/>
        </a:xfrm>
        <a:prstGeom prst="ellipse">
          <a:avLst/>
        </a:prstGeom>
        <a:solidFill>
          <a:schemeClr val="accent3">
            <a:hueOff val="11200236"/>
            <a:satOff val="12388"/>
            <a:lumOff val="-69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Growth</a:t>
          </a:r>
          <a:endParaRPr lang="en-US" sz="1600" kern="1200" dirty="0"/>
        </a:p>
      </dsp:txBody>
      <dsp:txXfrm>
        <a:off x="805896" y="2751763"/>
        <a:ext cx="1309687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650D94-958B-45E1-83C0-3C78BCCA795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0D94-958B-45E1-83C0-3C78BCCA795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0D94-958B-45E1-83C0-3C78BCCA795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7924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180D56-7F6B-4107-83E3-DA324B4662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A6919-EAA3-4685-9A22-431A0E4C27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2CE1-1D07-4D25-B67F-C217AACD51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8EA45-B8CC-4B12-A61C-4E65F1B0A7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24539-5110-44EB-A9B9-2795D927FA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8352A-F049-43B4-9168-5D12187F8E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1A61B-F647-453F-8EF6-CD3B93690C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493A-0F32-47FF-A33E-2F18F3983F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6179A-5B0A-4310-9BA5-01B6A24E44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5319-9D47-457A-B025-4C0BC09572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6404F-AADE-4CB7-A56A-99E7BFF080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smtClean="0"/>
              <a:t>i-study.co.uk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114048-9794-4365-815B-48DB1BCF5DA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IGCSE Business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1.1 Business Activity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i-study.co.uk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Michael\Documents\My Documents\BUSINESS\istudycouk\IGCSEBusinessStudies\images\P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4896544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resources are ______, firms have to make a ______ when deciding what to produce.  The next best option they give up when they do this is known as their _______ _____.  The problem is that firms must make the best decision possible because wants and needs are _______ yet they do not have unlimited _________.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Basic Economic Questions</a:t>
            </a:r>
          </a:p>
          <a:p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What to produce</a:t>
            </a:r>
          </a:p>
          <a:p>
            <a:pPr marL="514350" indent="-514350">
              <a:buAutoNum type="arabicParenR"/>
            </a:pPr>
            <a:r>
              <a:rPr lang="en-US" dirty="0" smtClean="0"/>
              <a:t>Who to produce it for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to produce it</a:t>
            </a:r>
            <a:endParaRPr lang="en-US" dirty="0"/>
          </a:p>
        </p:txBody>
      </p:sp>
      <p:pic>
        <p:nvPicPr>
          <p:cNvPr id="22530" name="Picture 2" descr="C:\Users\Michael\Documents\My Documents\BUSINESS\e-books\13655_349463995194_26140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348880"/>
            <a:ext cx="2748651" cy="366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allocation:  We decide…</a:t>
            </a:r>
          </a:p>
          <a:p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What to produce  - </a:t>
            </a:r>
            <a:r>
              <a:rPr lang="en-US" b="1" dirty="0" smtClean="0"/>
              <a:t>profit </a:t>
            </a:r>
            <a:r>
              <a:rPr lang="en-US" b="1" dirty="0" err="1" smtClean="0"/>
              <a:t>maximizers</a:t>
            </a:r>
            <a:endParaRPr lang="en-US" b="1" dirty="0" smtClean="0"/>
          </a:p>
          <a:p>
            <a:pPr marL="514350" indent="-514350">
              <a:buAutoNum type="arabicParenR"/>
            </a:pPr>
            <a:r>
              <a:rPr lang="en-US" dirty="0" smtClean="0"/>
              <a:t>Who to produce it for – </a:t>
            </a:r>
            <a:r>
              <a:rPr lang="en-US" b="1" dirty="0" smtClean="0"/>
              <a:t>utility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How to produce it - </a:t>
            </a:r>
            <a:r>
              <a:rPr lang="en-US" b="1" dirty="0" smtClean="0"/>
              <a:t>efficiency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Specialisation</a:t>
            </a:r>
            <a:endParaRPr lang="en-US" dirty="0" smtClean="0"/>
          </a:p>
          <a:p>
            <a:pPr lvl="1"/>
            <a:r>
              <a:rPr lang="en-US" b="1" dirty="0" smtClean="0"/>
              <a:t>Individual: </a:t>
            </a:r>
            <a:r>
              <a:rPr lang="en-US" dirty="0" smtClean="0"/>
              <a:t>Worker </a:t>
            </a:r>
            <a:r>
              <a:rPr lang="en-US" dirty="0" err="1" smtClean="0"/>
              <a:t>Specialisation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Business: </a:t>
            </a:r>
            <a:r>
              <a:rPr lang="en-US" dirty="0" smtClean="0"/>
              <a:t>Firm </a:t>
            </a:r>
            <a:r>
              <a:rPr lang="en-US" dirty="0" err="1" smtClean="0"/>
              <a:t>specialisation</a:t>
            </a:r>
            <a:endParaRPr lang="en-US" dirty="0" smtClean="0"/>
          </a:p>
          <a:p>
            <a:pPr lvl="1"/>
            <a:r>
              <a:rPr lang="en-US" b="1" dirty="0" smtClean="0"/>
              <a:t>National: </a:t>
            </a:r>
            <a:r>
              <a:rPr lang="en-US" dirty="0" smtClean="0"/>
              <a:t>Company </a:t>
            </a:r>
            <a:r>
              <a:rPr lang="en-US" dirty="0" err="1" smtClean="0"/>
              <a:t>specialisation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 err="1" smtClean="0"/>
              <a:t>Specialisation</a:t>
            </a:r>
            <a:r>
              <a:rPr lang="en-US" dirty="0" smtClean="0"/>
              <a:t> can help increase our PPC</a:t>
            </a:r>
            <a:endParaRPr lang="en-US" dirty="0"/>
          </a:p>
        </p:txBody>
      </p:sp>
      <p:pic>
        <p:nvPicPr>
          <p:cNvPr id="4" name="Picture 2" descr="C:\Users\Michael\Documents\My Documents\BUSINESS\istudycouk\IGCSEBusinessStudies\images\P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464496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 are able to </a:t>
            </a:r>
            <a:r>
              <a:rPr lang="en-US" dirty="0" err="1" smtClean="0"/>
              <a:t>specialise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Globalisation</a:t>
            </a:r>
            <a:endParaRPr lang="en-US" dirty="0" smtClean="0"/>
          </a:p>
          <a:p>
            <a:pPr lvl="1"/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Picture 2" descr="C:\Users\Michael\Documents\My Documents\BUSINESS\e-books\ID-10082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48880"/>
            <a:ext cx="253365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</a:t>
            </a:r>
            <a:r>
              <a:rPr lang="en-US" dirty="0" err="1" smtClean="0"/>
              <a:t>Specialisation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 smtClean="0"/>
              <a:t>Workers often specialize by adopting a practice known as </a:t>
            </a:r>
            <a:r>
              <a:rPr lang="en-US" b="1" dirty="0" smtClean="0"/>
              <a:t>division of </a:t>
            </a:r>
            <a:r>
              <a:rPr lang="en-US" b="1" dirty="0" err="1" smtClean="0"/>
              <a:t>labour</a:t>
            </a:r>
            <a:r>
              <a:rPr lang="en-US" b="1" dirty="0" smtClean="0"/>
              <a:t>.</a:t>
            </a:r>
            <a:r>
              <a:rPr lang="en-US" dirty="0" smtClean="0"/>
              <a:t>  This is when each worker is given a specific task which contributes to the final product</a:t>
            </a:r>
            <a:endParaRPr lang="en-US" dirty="0"/>
          </a:p>
        </p:txBody>
      </p:sp>
      <p:pic>
        <p:nvPicPr>
          <p:cNvPr id="25602" name="Picture 2" descr="C:\Users\Michael\Documents\My Documents\BUSINESS\e-books\P108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32524"/>
            <a:ext cx="4248472" cy="239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2636912"/>
          <a:ext cx="8229600" cy="207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86864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Saves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boring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Plays to workers’ 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 reliance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Lower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jobs owing to technology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output /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Specialisation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know firms aim to be as </a:t>
            </a:r>
            <a:r>
              <a:rPr lang="en-US" b="1" dirty="0" smtClean="0"/>
              <a:t>efficient </a:t>
            </a:r>
            <a:r>
              <a:rPr lang="en-US" dirty="0" smtClean="0"/>
              <a:t>as possible to gain as much from their scarce resources as possible.  They often do this through </a:t>
            </a:r>
            <a:r>
              <a:rPr lang="en-US" dirty="0" err="1" smtClean="0"/>
              <a:t>specialisation</a:t>
            </a:r>
            <a:r>
              <a:rPr lang="en-US" dirty="0" smtClean="0"/>
              <a:t>. They aim to make a profit.  To maximize their profits they must </a:t>
            </a:r>
            <a:r>
              <a:rPr lang="en-US" b="1" dirty="0" smtClean="0"/>
              <a:t>add value </a:t>
            </a:r>
            <a:r>
              <a:rPr lang="en-US" dirty="0" smtClean="0"/>
              <a:t>to their products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10872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26" name="Picture 2" descr="C:\Users\Michael\Documents\My Documents\BUSINESS\istudycouk\IGCSEBusinessStudies\images\needsvswa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6264696" cy="413469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Added Value</a:t>
            </a:r>
          </a:p>
          <a:p>
            <a:pPr algn="ctr">
              <a:buNone/>
            </a:pPr>
            <a:endParaRPr lang="en-US" b="1" u="sng" dirty="0" smtClean="0"/>
          </a:p>
          <a:p>
            <a:pPr>
              <a:buNone/>
            </a:pPr>
            <a:r>
              <a:rPr lang="en-US" dirty="0" smtClean="0"/>
              <a:t>	All firms incur </a:t>
            </a:r>
            <a:r>
              <a:rPr lang="en-US" b="1" dirty="0" smtClean="0"/>
              <a:t>costs</a:t>
            </a:r>
            <a:r>
              <a:rPr lang="en-US" dirty="0" smtClean="0"/>
              <a:t>. To make a </a:t>
            </a:r>
            <a:r>
              <a:rPr lang="en-US" b="1" dirty="0" smtClean="0"/>
              <a:t>profit</a:t>
            </a:r>
            <a:r>
              <a:rPr lang="en-US" dirty="0" smtClean="0"/>
              <a:t>, a firm must make sure that </a:t>
            </a:r>
            <a:r>
              <a:rPr lang="en-US" b="1" dirty="0" smtClean="0"/>
              <a:t>revenue </a:t>
            </a:r>
            <a:r>
              <a:rPr lang="en-US" dirty="0" smtClean="0"/>
              <a:t>is higher than costs.  They must add value to the resource they paid for.</a:t>
            </a:r>
            <a:endParaRPr lang="en-US" u="sng" dirty="0" smtClean="0"/>
          </a:p>
        </p:txBody>
      </p:sp>
      <p:pic>
        <p:nvPicPr>
          <p:cNvPr id="26626" name="Picture 2" descr="C:\Users\Michael\Documents\My Documents\BUSINESS\istudycouk\IGCSEBusinessStudies\images\contributioncost2.png"/>
          <p:cNvPicPr>
            <a:picLocks noChangeAspect="1" noChangeArrowheads="1"/>
          </p:cNvPicPr>
          <p:nvPr/>
        </p:nvPicPr>
        <p:blipFill>
          <a:blip r:embed="rId2" cstate="print"/>
          <a:srcRect l="34809" t="9197" r="25501"/>
          <a:stretch>
            <a:fillRect/>
          </a:stretch>
        </p:blipFill>
        <p:spPr bwMode="auto">
          <a:xfrm>
            <a:off x="611560" y="1628800"/>
            <a:ext cx="1944216" cy="4570374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firm adds value to its product</a:t>
            </a:r>
          </a:p>
          <a:p>
            <a:pPr lvl="1"/>
            <a:r>
              <a:rPr lang="en-US" dirty="0" smtClean="0"/>
              <a:t>Marketing / Brand image</a:t>
            </a:r>
          </a:p>
          <a:p>
            <a:pPr lvl="1"/>
            <a:r>
              <a:rPr lang="en-US" dirty="0" smtClean="0"/>
              <a:t>Reducing waste</a:t>
            </a:r>
          </a:p>
          <a:p>
            <a:pPr lvl="1"/>
            <a:r>
              <a:rPr lang="en-US" dirty="0" smtClean="0"/>
              <a:t>Increasing efficiency through </a:t>
            </a:r>
            <a:r>
              <a:rPr lang="en-US" dirty="0" err="1" smtClean="0"/>
              <a:t>specialisation</a:t>
            </a:r>
            <a:endParaRPr lang="en-US" dirty="0" smtClean="0"/>
          </a:p>
          <a:p>
            <a:pPr lvl="1"/>
            <a:r>
              <a:rPr lang="en-US" dirty="0" smtClean="0"/>
              <a:t>Creating a </a:t>
            </a:r>
            <a:r>
              <a:rPr lang="en-US" b="1" dirty="0" smtClean="0"/>
              <a:t>unique selling point</a:t>
            </a:r>
            <a:r>
              <a:rPr lang="en-US" dirty="0" smtClean="0"/>
              <a:t> (USP)</a:t>
            </a:r>
          </a:p>
          <a:p>
            <a:pPr lvl="1"/>
            <a:r>
              <a:rPr lang="en-US" dirty="0" smtClean="0"/>
              <a:t>Packaging</a:t>
            </a:r>
          </a:p>
          <a:p>
            <a:pPr lvl="1"/>
            <a:r>
              <a:rPr lang="en-US" dirty="0" smtClean="0"/>
              <a:t>Geographical location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ichael\Documents\My Documents\BUSINESS\e-books\ID-100186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84" y="3271614"/>
            <a:ext cx="38100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Some firms do not seek to add value in order to maximize profit.  They may have other aims </a:t>
            </a:r>
            <a:r>
              <a:rPr lang="en-US" dirty="0" err="1" smtClean="0"/>
              <a:t>e.g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868488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Review – why business activity is necessary.  Firms:</a:t>
            </a:r>
          </a:p>
          <a:p>
            <a:r>
              <a:rPr lang="en-US" sz="2800" dirty="0" smtClean="0"/>
              <a:t>Solve the basic economic problem by allocating resources</a:t>
            </a:r>
          </a:p>
          <a:p>
            <a:r>
              <a:rPr lang="en-US" sz="2800" dirty="0" smtClean="0"/>
              <a:t>Combine inputs to create desirable outputs</a:t>
            </a:r>
          </a:p>
          <a:p>
            <a:r>
              <a:rPr lang="en-US" sz="2800" dirty="0" smtClean="0"/>
              <a:t>Work to maximize efficiency by allocating resources</a:t>
            </a:r>
          </a:p>
          <a:p>
            <a:r>
              <a:rPr lang="en-US" sz="2800" dirty="0" smtClean="0"/>
              <a:t>Provide jobs and incomes</a:t>
            </a:r>
          </a:p>
          <a:p>
            <a:r>
              <a:rPr lang="en-US" sz="2800" dirty="0" smtClean="0"/>
              <a:t>Add value to products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/>
              <a:t> resource </a:t>
            </a:r>
            <a:r>
              <a:rPr lang="en-US" dirty="0" smtClean="0"/>
              <a:t>is any unfinished product that is used to create another product</a:t>
            </a:r>
          </a:p>
          <a:p>
            <a:endParaRPr lang="en-US" dirty="0"/>
          </a:p>
        </p:txBody>
      </p:sp>
      <p:pic>
        <p:nvPicPr>
          <p:cNvPr id="20482" name="Picture 2" descr="C:\Users\Michael\Documents\My Documents\BUSINESS\e-books\gold_min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521796" cy="3681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What is a business?</a:t>
            </a:r>
          </a:p>
          <a:p>
            <a:pPr algn="ctr"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	A business is an </a:t>
            </a:r>
            <a:r>
              <a:rPr lang="en-US" dirty="0" err="1" smtClean="0"/>
              <a:t>organisation</a:t>
            </a:r>
            <a:r>
              <a:rPr lang="en-US" dirty="0" smtClean="0"/>
              <a:t> that combines inputs called </a:t>
            </a:r>
            <a:r>
              <a:rPr lang="en-US" b="1" dirty="0" smtClean="0"/>
              <a:t>Factors of Production </a:t>
            </a:r>
            <a:r>
              <a:rPr lang="en-US" dirty="0" smtClean="0"/>
              <a:t>to create a finished good or service.  These may operate in the </a:t>
            </a:r>
            <a:r>
              <a:rPr lang="en-US" b="1" dirty="0" smtClean="0"/>
              <a:t>private </a:t>
            </a:r>
            <a:r>
              <a:rPr lang="en-US" dirty="0" smtClean="0"/>
              <a:t>or </a:t>
            </a:r>
            <a:r>
              <a:rPr lang="en-US" b="1" dirty="0" smtClean="0"/>
              <a:t>public </a:t>
            </a:r>
            <a:r>
              <a:rPr lang="en-US" dirty="0" smtClean="0"/>
              <a:t>sector of the economy.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pic>
        <p:nvPicPr>
          <p:cNvPr id="23554" name="Picture 2" descr="C:\Users\Michael\Documents\My Documents\BUSINESS\e-books\ID-10018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810000" cy="2533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5" name="Picture 3" descr="C:\Users\Michael\Documents\My Documents\BUSINESS\e-books\ID-100174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810000" cy="2533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7" name="Picture 5" descr="C:\Users\Michael\Documents\My Documents\BUSINESS\e-books\ID-10018215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2441848" cy="2441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8" name="Picture 6" descr="C:\Users\Michael\Documents\My Documents\BUSINESS\e-books\ch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4176464" cy="2577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The Factors of Production are essential to any business.  They are: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arenR"/>
            </a:pPr>
            <a:r>
              <a:rPr lang="en-US" b="1" dirty="0" smtClean="0"/>
              <a:t>Land</a:t>
            </a:r>
            <a:r>
              <a:rPr lang="en-US" dirty="0" smtClean="0"/>
              <a:t> – anything in or on the earth.  Natural resources</a:t>
            </a:r>
          </a:p>
          <a:p>
            <a:pPr marL="514350" indent="-514350">
              <a:buAutoNum type="arabicParenR"/>
            </a:pPr>
            <a:r>
              <a:rPr lang="en-US" b="1" dirty="0" err="1" smtClean="0"/>
              <a:t>Labour</a:t>
            </a:r>
            <a:r>
              <a:rPr lang="en-US" dirty="0" smtClean="0"/>
              <a:t> – physical and mental effort</a:t>
            </a:r>
          </a:p>
          <a:p>
            <a:pPr marL="514350" indent="-514350">
              <a:buAutoNum type="arabicParenR"/>
            </a:pPr>
            <a:r>
              <a:rPr lang="en-US" b="1" dirty="0" smtClean="0"/>
              <a:t>Capital</a:t>
            </a:r>
            <a:r>
              <a:rPr lang="en-US" dirty="0" smtClean="0"/>
              <a:t> – goods that </a:t>
            </a:r>
            <a:r>
              <a:rPr lang="en-US" dirty="0" err="1" smtClean="0"/>
              <a:t>createother</a:t>
            </a:r>
            <a:r>
              <a:rPr lang="en-US" dirty="0" smtClean="0"/>
              <a:t> goods</a:t>
            </a:r>
          </a:p>
          <a:p>
            <a:pPr marL="514350" indent="-514350">
              <a:buAutoNum type="arabicParenR"/>
            </a:pPr>
            <a:r>
              <a:rPr lang="en-US" b="1" dirty="0" smtClean="0"/>
              <a:t>Enterprise</a:t>
            </a:r>
            <a:r>
              <a:rPr lang="en-US" dirty="0" smtClean="0"/>
              <a:t> – the skill of the risk taker / owner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n-US" b="1" dirty="0" smtClean="0"/>
              <a:t>The Basic Economic Problem </a:t>
            </a:r>
            <a:r>
              <a:rPr lang="en-US" dirty="0" smtClean="0"/>
              <a:t>is that our needs (warmth, shelter, clothing, food and water) and wants are </a:t>
            </a:r>
            <a:r>
              <a:rPr lang="en-US" b="1" dirty="0" smtClean="0"/>
              <a:t>infinite</a:t>
            </a:r>
            <a:r>
              <a:rPr lang="en-US" dirty="0" smtClean="0"/>
              <a:t> but our </a:t>
            </a:r>
            <a:r>
              <a:rPr lang="en-US" b="1" dirty="0" smtClean="0"/>
              <a:t>resources (factors of production) </a:t>
            </a:r>
            <a:r>
              <a:rPr lang="en-US" dirty="0" smtClean="0"/>
              <a:t>are </a:t>
            </a:r>
            <a:r>
              <a:rPr lang="en-US" b="1" dirty="0" smtClean="0"/>
              <a:t>scarce</a:t>
            </a:r>
            <a:r>
              <a:rPr lang="en-US" dirty="0" smtClean="0"/>
              <a:t>.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Opportunity Cost</a:t>
            </a:r>
          </a:p>
          <a:p>
            <a:pPr algn="ctr"/>
            <a:endParaRPr lang="en-US" dirty="0" smtClean="0"/>
          </a:p>
          <a:p>
            <a:pPr algn="ctr"/>
            <a:endParaRPr lang="en-US" sz="9600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2050" name="Picture 2" descr="http://images.clipartpanda.com/question-question_mark_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924" y="2708920"/>
            <a:ext cx="1610516" cy="280831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n-US" b="1" dirty="0" smtClean="0"/>
              <a:t>Opportunity Cost </a:t>
            </a:r>
            <a:r>
              <a:rPr lang="en-US" dirty="0" smtClean="0"/>
              <a:t>is the cost of the next best alternative given up when a decision is made.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i-study.co.uk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i design template">
  <a:themeElements>
    <a:clrScheme name="Koi design template 1">
      <a:dk1>
        <a:srgbClr val="272776"/>
      </a:dk1>
      <a:lt1>
        <a:srgbClr val="F3F1E4"/>
      </a:lt1>
      <a:dk2>
        <a:srgbClr val="272776"/>
      </a:dk2>
      <a:lt2>
        <a:srgbClr val="808080"/>
      </a:lt2>
      <a:accent1>
        <a:srgbClr val="99CCFF"/>
      </a:accent1>
      <a:accent2>
        <a:srgbClr val="CCCCFF"/>
      </a:accent2>
      <a:accent3>
        <a:srgbClr val="F8F7EF"/>
      </a:accent3>
      <a:accent4>
        <a:srgbClr val="20206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Koi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i design template 1">
        <a:dk1>
          <a:srgbClr val="272776"/>
        </a:dk1>
        <a:lt1>
          <a:srgbClr val="F3F1E4"/>
        </a:lt1>
        <a:dk2>
          <a:srgbClr val="27277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8F7EF"/>
        </a:accent3>
        <a:accent4>
          <a:srgbClr val="20206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i design template 2">
        <a:dk1>
          <a:srgbClr val="272776"/>
        </a:dk1>
        <a:lt1>
          <a:srgbClr val="F3F1E4"/>
        </a:lt1>
        <a:dk2>
          <a:srgbClr val="272776"/>
        </a:dk2>
        <a:lt2>
          <a:srgbClr val="777777"/>
        </a:lt2>
        <a:accent1>
          <a:srgbClr val="B8CFFB"/>
        </a:accent1>
        <a:accent2>
          <a:srgbClr val="DF8F74"/>
        </a:accent2>
        <a:accent3>
          <a:srgbClr val="F8F7EF"/>
        </a:accent3>
        <a:accent4>
          <a:srgbClr val="202064"/>
        </a:accent4>
        <a:accent5>
          <a:srgbClr val="D8E4FD"/>
        </a:accent5>
        <a:accent6>
          <a:srgbClr val="CA8168"/>
        </a:accent6>
        <a:hlink>
          <a:srgbClr val="7F97C2"/>
        </a:hlink>
        <a:folHlink>
          <a:srgbClr val="8BB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15778</TotalTime>
  <Words>444</Words>
  <Application>Microsoft Office PowerPoint</Application>
  <PresentationFormat>On-screen Show (4:3)</PresentationFormat>
  <Paragraphs>116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Koi design template</vt:lpstr>
      <vt:lpstr>IGCSE Business Studies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  <vt:lpstr>Forms of Specialisation</vt:lpstr>
      <vt:lpstr>Business Activity</vt:lpstr>
      <vt:lpstr>Business Activity</vt:lpstr>
      <vt:lpstr>Business Activity</vt:lpstr>
      <vt:lpstr>Business Activity</vt:lpstr>
      <vt:lpstr>Business Activity</vt:lpstr>
      <vt:lpstr>Business Activity</vt:lpstr>
    </vt:vector>
  </TitlesOfParts>
  <Company>Boldon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Equations</dc:title>
  <dc:creator>Boldon School User</dc:creator>
  <cp:lastModifiedBy>Michael</cp:lastModifiedBy>
  <cp:revision>289</cp:revision>
  <dcterms:created xsi:type="dcterms:W3CDTF">2007-02-28T08:15:18Z</dcterms:created>
  <dcterms:modified xsi:type="dcterms:W3CDTF">2015-09-16T14:28:15Z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TC100690421033</vt:lpwstr>
  </property>
</Properties>
</file>